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C9EF"/>
    <a:srgbClr val="9FE6FF"/>
    <a:srgbClr val="81FFBA"/>
    <a:srgbClr val="C6E6A2"/>
    <a:srgbClr val="FFFF81"/>
    <a:srgbClr val="FF9B9B"/>
    <a:srgbClr val="FFDD71"/>
    <a:srgbClr val="FF8181"/>
    <a:srgbClr val="FFFFCC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156" y="613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5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7F99-72BB-434D-8C2C-93D42D03FFC8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FE35-F3D1-4758-8F19-48068BBBD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31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7F99-72BB-434D-8C2C-93D42D03FFC8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FE35-F3D1-4758-8F19-48068BBBD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38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2"/>
            <a:ext cx="1543050" cy="84522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2"/>
            <a:ext cx="4514850" cy="8452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7F99-72BB-434D-8C2C-93D42D03FFC8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FE35-F3D1-4758-8F19-48068BBBD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1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7F99-72BB-434D-8C2C-93D42D03FFC8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FE35-F3D1-4758-8F19-48068BBBD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84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90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7F99-72BB-434D-8C2C-93D42D03FFC8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FE35-F3D1-4758-8F19-48068BBBD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3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5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5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7F99-72BB-434D-8C2C-93D42D03FFC8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FE35-F3D1-4758-8F19-48068BBBD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20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3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3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7F99-72BB-434D-8C2C-93D42D03FFC8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FE35-F3D1-4758-8F19-48068BBBD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78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7F99-72BB-434D-8C2C-93D42D03FFC8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FE35-F3D1-4758-8F19-48068BBBD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25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7F99-72BB-434D-8C2C-93D42D03FFC8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FE35-F3D1-4758-8F19-48068BBBD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21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4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1" y="394410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4" y="2072925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7F99-72BB-434D-8C2C-93D42D03FFC8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FE35-F3D1-4758-8F19-48068BBBD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73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7F99-72BB-434D-8C2C-93D42D03FFC8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BFE35-F3D1-4758-8F19-48068BBBD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96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5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9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F7F99-72BB-434D-8C2C-93D42D03FFC8}" type="datetimeFigureOut">
              <a:rPr lang="en-US" smtClean="0"/>
              <a:t>6/8/2019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9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9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BFE35-F3D1-4758-8F19-48068BBBD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193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0231" y="662524"/>
            <a:ext cx="6048672" cy="1326147"/>
          </a:xfrm>
          <a:prstGeom prst="roundRect">
            <a:avLst/>
          </a:prstGeom>
          <a:solidFill>
            <a:srgbClr val="FF9B9B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50232" y="2222697"/>
            <a:ext cx="2785233" cy="867533"/>
          </a:xfrm>
          <a:prstGeom prst="roundRect">
            <a:avLst/>
          </a:prstGeom>
          <a:solidFill>
            <a:srgbClr val="FFDD7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691420" y="2222697"/>
            <a:ext cx="2785233" cy="867533"/>
          </a:xfrm>
          <a:prstGeom prst="roundRect">
            <a:avLst/>
          </a:prstGeom>
          <a:solidFill>
            <a:srgbClr val="FFFF8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450231" y="3265082"/>
            <a:ext cx="6048672" cy="673806"/>
          </a:xfrm>
          <a:prstGeom prst="roundRect">
            <a:avLst/>
          </a:prstGeom>
          <a:solidFill>
            <a:srgbClr val="C6E6A2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450231" y="4082729"/>
            <a:ext cx="6048672" cy="702078"/>
          </a:xfrm>
          <a:prstGeom prst="roundRect">
            <a:avLst/>
          </a:prstGeom>
          <a:solidFill>
            <a:srgbClr val="81FFBA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450231" y="4980052"/>
            <a:ext cx="6048672" cy="132614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Box 4"/>
          <p:cNvSpPr txBox="1"/>
          <p:nvPr/>
        </p:nvSpPr>
        <p:spPr>
          <a:xfrm>
            <a:off x="497819" y="818539"/>
            <a:ext cx="1130982" cy="101411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000" dirty="0">
                <a:solidFill>
                  <a:schemeClr val="bg1"/>
                </a:solidFill>
                <a:effectLst/>
                <a:ea typeface="Calibri"/>
                <a:cs typeface="Times New Roman"/>
              </a:rPr>
              <a:t>Word: </a:t>
            </a:r>
            <a:endParaRPr lang="en-GB" sz="1000" dirty="0" smtClean="0">
              <a:solidFill>
                <a:schemeClr val="bg1"/>
              </a:solidFill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000" dirty="0" smtClean="0">
                <a:solidFill>
                  <a:schemeClr val="bg1"/>
                </a:solidFill>
                <a:effectLst/>
                <a:ea typeface="Calibri"/>
                <a:cs typeface="Times New Roman"/>
              </a:rPr>
              <a:t>Definition: </a:t>
            </a:r>
            <a:br>
              <a:rPr lang="en-GB" sz="1000" dirty="0" smtClean="0">
                <a:solidFill>
                  <a:schemeClr val="bg1"/>
                </a:solidFill>
                <a:effectLst/>
                <a:ea typeface="Calibri"/>
                <a:cs typeface="Times New Roman"/>
              </a:rPr>
            </a:br>
            <a:r>
              <a:rPr lang="en-GB" sz="1000" dirty="0" smtClean="0">
                <a:solidFill>
                  <a:schemeClr val="bg1"/>
                </a:solidFill>
                <a:effectLst/>
                <a:ea typeface="Calibri"/>
                <a:cs typeface="Times New Roman"/>
              </a:rPr>
              <a:t>(what </a:t>
            </a:r>
            <a:r>
              <a:rPr lang="en-GB" sz="1000" dirty="0">
                <a:solidFill>
                  <a:schemeClr val="bg1"/>
                </a:solidFill>
                <a:effectLst/>
                <a:ea typeface="Calibri"/>
                <a:cs typeface="Times New Roman"/>
              </a:rPr>
              <a:t>does it mean</a:t>
            </a:r>
            <a:r>
              <a:rPr lang="en-GB" sz="1000" dirty="0" smtClean="0">
                <a:solidFill>
                  <a:schemeClr val="bg1"/>
                </a:solidFill>
                <a:effectLst/>
                <a:ea typeface="Calibri"/>
                <a:cs typeface="Times New Roman"/>
              </a:rPr>
              <a:t>?)</a:t>
            </a:r>
            <a:endParaRPr lang="en-US" sz="11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7818" y="2300705"/>
            <a:ext cx="27376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Synonyms </a:t>
            </a:r>
            <a:r>
              <a:rPr lang="en-US" sz="1000" dirty="0"/>
              <a:t>(what is the word similar to?):</a:t>
            </a:r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700980" y="2290011"/>
            <a:ext cx="25103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Antonyms </a:t>
            </a:r>
            <a:r>
              <a:rPr lang="en-US" sz="1000" dirty="0"/>
              <a:t>(what is the opposite of this?):</a:t>
            </a:r>
          </a:p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97817" y="3265081"/>
            <a:ext cx="59788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</a:t>
            </a:r>
            <a:r>
              <a:rPr lang="en-US" sz="1200" b="1" dirty="0" smtClean="0"/>
              <a:t>elated words </a:t>
            </a:r>
            <a:r>
              <a:rPr lang="en-US" sz="1000" dirty="0"/>
              <a:t>(Do you know any different forms of the word?  Are there any other words that are connected to this one in some way?):</a:t>
            </a:r>
            <a:endParaRPr lang="en-US" sz="1000" dirty="0"/>
          </a:p>
          <a:p>
            <a:endParaRPr lang="en-US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256" y="9275500"/>
            <a:ext cx="963578" cy="630501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464892" y="4098411"/>
            <a:ext cx="60117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Word structure /Origins</a:t>
            </a:r>
            <a:r>
              <a:rPr lang="en-GB" sz="1200" dirty="0"/>
              <a:t> </a:t>
            </a:r>
            <a:r>
              <a:rPr lang="en-US" sz="1000" dirty="0"/>
              <a:t>(do you recognize a common root word, prefix or suffix? What do these </a:t>
            </a:r>
            <a:r>
              <a:rPr lang="en-US" sz="1000" dirty="0" smtClean="0"/>
              <a:t>mean?):</a:t>
            </a:r>
            <a:endParaRPr lang="en-US" sz="1000" dirty="0"/>
          </a:p>
        </p:txBody>
      </p:sp>
      <p:sp>
        <p:nvSpPr>
          <p:cNvPr id="28" name="TextBox 27"/>
          <p:cNvSpPr txBox="1"/>
          <p:nvPr/>
        </p:nvSpPr>
        <p:spPr>
          <a:xfrm>
            <a:off x="548681" y="5045020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Pictures or Examples: </a:t>
            </a:r>
            <a:endParaRPr lang="en-US" sz="1200" dirty="0"/>
          </a:p>
        </p:txBody>
      </p:sp>
      <p:cxnSp>
        <p:nvCxnSpPr>
          <p:cNvPr id="31" name="Straight Arrow Connector 30"/>
          <p:cNvCxnSpPr>
            <a:stCxn id="8" idx="3"/>
            <a:endCxn id="14" idx="1"/>
          </p:cNvCxnSpPr>
          <p:nvPr/>
        </p:nvCxnSpPr>
        <p:spPr>
          <a:xfrm>
            <a:off x="3235464" y="2656463"/>
            <a:ext cx="45595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463130" y="6440746"/>
            <a:ext cx="6048672" cy="1326147"/>
          </a:xfrm>
          <a:prstGeom prst="roundRect">
            <a:avLst/>
          </a:prstGeom>
          <a:solidFill>
            <a:srgbClr val="9FE6FF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48681" y="6528927"/>
            <a:ext cx="1728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Example sentences:</a:t>
            </a:r>
            <a:endParaRPr lang="en-US" sz="1200" dirty="0"/>
          </a:p>
          <a:p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450231" y="7855117"/>
            <a:ext cx="6048672" cy="1154334"/>
          </a:xfrm>
          <a:prstGeom prst="roundRect">
            <a:avLst/>
          </a:prstGeom>
          <a:solidFill>
            <a:srgbClr val="DFC9EF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620688" y="7917329"/>
            <a:ext cx="5832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Mnemonic / </a:t>
            </a:r>
            <a:r>
              <a:rPr lang="en-US" sz="1200" b="1" dirty="0" smtClean="0"/>
              <a:t>Association </a:t>
            </a:r>
            <a:r>
              <a:rPr lang="en-US" sz="1000" dirty="0"/>
              <a:t>(can you make a connection between this word and something you already know, or is there another way you can remember the meaning of the word?)</a:t>
            </a:r>
            <a:r>
              <a:rPr lang="en-US" sz="1000" b="1" dirty="0"/>
              <a:t>:</a:t>
            </a:r>
            <a:endParaRPr lang="en-US" sz="1000" dirty="0"/>
          </a:p>
          <a:p>
            <a:endParaRPr lang="en-US" sz="1200" dirty="0"/>
          </a:p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493984" y="0"/>
            <a:ext cx="177086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36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0" algn="l" defTabSz="91436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0" algn="l" defTabSz="91436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40" algn="l" defTabSz="91436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19" algn="l" defTabSz="91436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99" algn="l" defTabSz="91436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79" algn="l" defTabSz="91436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60" algn="l" defTabSz="91436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40" algn="l" defTabSz="91436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Word Map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1526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160</TotalTime>
  <Words>113</Words>
  <Application>Microsoft Office PowerPoint</Application>
  <PresentationFormat>A4 Paper (210x297 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Computer</dc:creator>
  <cp:lastModifiedBy>My Computer</cp:lastModifiedBy>
  <cp:revision>26</cp:revision>
  <dcterms:created xsi:type="dcterms:W3CDTF">2019-05-27T23:09:11Z</dcterms:created>
  <dcterms:modified xsi:type="dcterms:W3CDTF">2019-06-08T17:48:10Z</dcterms:modified>
</cp:coreProperties>
</file>